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65" r:id="rId4"/>
    <p:sldId id="257" r:id="rId5"/>
    <p:sldId id="262" r:id="rId6"/>
    <p:sldId id="266" r:id="rId7"/>
    <p:sldId id="267" r:id="rId8"/>
    <p:sldId id="268" r:id="rId9"/>
    <p:sldId id="269" r:id="rId10"/>
    <p:sldId id="263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706B4-C572-46AA-B46B-2C952BA75ADD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405DB-3AF0-486E-A762-2400172B82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8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F9F8-BB52-0646-ED8E-003B7D650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209FD-30DC-EDA5-14C2-969669810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FED54-FBC6-B604-51FB-8C0A1F3C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58FF-4D45-479B-94C9-0F4F9266C2F9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08052-F342-85AE-A58C-DA280F1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F1A2-A0DF-FC59-2062-9FBAF70A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8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2F342-75A5-6AC0-4BD1-CC843DE4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329A8-A026-8D62-5A7F-CC4CB96BA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5780D-9A3B-A1D1-6DDF-D5DFC5B3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3A7B-C945-49D2-8A68-BD88F39CF961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778D-9DAD-A903-E534-7C99C065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375F9-230F-C29B-3BB5-4F808ED6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8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7BF6C-72E8-6195-A1B6-CBC343C33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0DEFD-25CE-E2A4-783D-885275FBF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E4CB4-558F-92DC-7414-6DF836EE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CD59-73EC-4F47-9483-8ABB79A4D380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FC086-3045-D3A8-F7CC-DE3F0E25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BE984-D90F-64A7-79B4-4B3D2C1E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9604-A81E-AA38-9FF0-B47FFFB9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BE9B7-DD84-8B0C-6BDA-7F0FBDD3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C36C6-020D-8D42-34D5-5BA15D06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1706-758B-41E7-94E2-244C1D8AD81D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68FBE-9E71-8D04-D0B6-8258A3F6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D63C-F792-2A8D-2B1A-2363C6D9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5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9CEE-BC48-0BC9-5E85-49F49059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05269-C3B9-C11B-BFA9-4CF1636DE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84403-0D3E-A0EE-3E87-723E35FF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571C-7460-4CF7-8776-23DA1DD19BD6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8ED89-27DD-E161-66D8-C2AFE5A9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F5AD-23DC-34D5-E413-76030407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3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2A92-8F7F-D22D-D7F8-B2D53456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992D-D192-0441-462B-7A6E25FFF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15B47-CB1F-49E1-17F5-F832FAEAB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E3E18-2024-2829-AA1B-86E3EB69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392F-D64D-4930-B61F-7C036CBF64D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251D4-1560-5FD2-F7C3-54D38585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1B5A3-A7B3-3CEA-EF91-CF9E64F0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CC49-68F0-EF5A-A2A7-A95860C9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6558B-F8F0-DEF7-8367-AF5C2EFA2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8558E-41D8-5677-9510-A9A6BB91B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7C874-961D-8DEA-B987-C332033D2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A0F06-EB44-CAF8-22C8-A30339558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3402F-E4AC-D1A0-7034-C3680180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BED-0A12-4E60-B8AE-8E2A556E25AA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12DC0-A84F-E3DD-1EC7-029B4F5C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1D393-B1E5-F405-4B3E-A83DF925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A59E-40D7-42CB-49A5-21F9EB79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B65C7-8674-6DE5-7C4D-ACEB8C66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EA8E-ECF8-421A-AE60-9D144A15EB3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926AC-4285-83FA-1CCB-1F7DD707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D5F9D-8397-5862-EE15-B88DE382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4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81F18-1440-39CE-C5A3-5B911A9A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8B07-D5D9-4E77-8422-1BAC65FD8D36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0E6E2-89C4-B8DC-AA5E-3AF1DD69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40F49-3296-FFC6-BB56-19936873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153B-60CB-A035-3A9A-3144C630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E08A-E6FC-89E0-5ABD-5DF5906C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10BC4-D780-2FD6-3525-DCEF55A36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DFC3F-A275-776B-74C8-8E15DE56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72-4E0D-447A-B144-ACFD6796D6A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07AB7-7DCA-CA74-35B5-66FFD92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B49DF-9D4B-216D-7D41-70522A83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71AD-E5D8-7461-BEE0-3D4007A5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12F10-D592-F9BC-5B19-CBDF3EE5E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50BA4-E55F-EBCE-45DB-EE5F0BF35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07513-FCF4-D6C5-FA4E-AB476D5F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7739-9576-467B-A082-B926116BC257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20A75-939D-DB05-9CE6-71224AE1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9779C-B58E-90FB-AF74-021A09FB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BA9AA-5D33-425D-E124-4A02008A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CE64B-0129-421F-9E40-505673C0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B83F0-287A-6C97-F917-4075473F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C092-B3A7-4942-88DF-A7FB96E7D3FB}" type="datetime1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1A9FA-901C-247E-2449-BCB278E28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3531-04C9-8D08-C182-543982616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04D3-423D-46D9-96F5-A25AE5F41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4E51DA-A6E2-8D00-BB02-C06C6AEB0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193" y="483529"/>
            <a:ext cx="7928672" cy="263599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City of Pinole </a:t>
            </a:r>
            <a:br>
              <a:rPr lang="en-US" sz="4400" dirty="0"/>
            </a:br>
            <a:r>
              <a:rPr lang="en-US" sz="4400" dirty="0"/>
              <a:t>Background Information on </a:t>
            </a:r>
            <a:br>
              <a:rPr lang="en-US" sz="4400" dirty="0"/>
            </a:br>
            <a:r>
              <a:rPr lang="en-US" sz="4400" dirty="0"/>
              <a:t>Commercial Cannabis Tax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8193B-89A8-ED39-30C4-CC12C8A2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 fontScale="92500" lnSpcReduction="20000"/>
          </a:bodyPr>
          <a:lstStyle/>
          <a:p>
            <a:pPr algn="l"/>
            <a:endParaRPr lang="en-US" sz="1500" dirty="0">
              <a:solidFill>
                <a:srgbClr val="FFFFFF"/>
              </a:solidFill>
            </a:endParaRPr>
          </a:p>
          <a:p>
            <a:pPr algn="l"/>
            <a:endParaRPr lang="en-US" sz="1500" dirty="0">
              <a:solidFill>
                <a:srgbClr val="FFFFFF"/>
              </a:solidFill>
            </a:endParaRPr>
          </a:p>
          <a:p>
            <a:pPr algn="l"/>
            <a:r>
              <a:rPr lang="en-US" sz="2600" dirty="0">
                <a:solidFill>
                  <a:srgbClr val="FFFFFF"/>
                </a:solidFill>
              </a:rPr>
              <a:t>City Council Meeting </a:t>
            </a:r>
          </a:p>
          <a:p>
            <a:pPr algn="l"/>
            <a:r>
              <a:rPr lang="en-US" sz="2600" dirty="0">
                <a:solidFill>
                  <a:srgbClr val="FFFFFF"/>
                </a:solidFill>
              </a:rPr>
              <a:t>September 5, 2023</a:t>
            </a:r>
          </a:p>
        </p:txBody>
      </p:sp>
      <p:pic>
        <p:nvPicPr>
          <p:cNvPr id="19" name="Picture 18" descr="Calendar&#10;&#10;Description automatically generated">
            <a:extLst>
              <a:ext uri="{FF2B5EF4-FFF2-40B4-BE49-F238E27FC236}">
                <a16:creationId xmlns:a16="http://schemas.microsoft.com/office/drawing/2014/main" id="{0D10E4FD-E7E6-16C2-7FDB-D0634CE972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" r="-2" b="-2"/>
          <a:stretch/>
        </p:blipFill>
        <p:spPr>
          <a:xfrm>
            <a:off x="7535586" y="1801527"/>
            <a:ext cx="3978825" cy="397882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6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91F6-F4F8-5111-0348-A37F805A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69AA-7673-17B9-4CCA-D1A66086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Consulting firm, Baker Tilly, to assist with identifying local tax options</a:t>
            </a:r>
          </a:p>
          <a:p>
            <a:r>
              <a:rPr lang="en-US" dirty="0"/>
              <a:t>City Council direction to staff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F8B5-01D0-CE5D-5999-60C80193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6407F-5A63-E2AA-26F5-8BF16D11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B54-0FBC-CF30-B622-CB3677A4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E690-8C12-12E8-94F3-9CA48125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Questions/Comments?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94FD-83E8-EE22-9450-1C7BB06E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6C63F-330D-B3F3-F459-DF444F8D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6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FB46-48C3-374B-CACD-5A558A7F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Staff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51C3-9490-E242-4DB0-1D7FFC73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City staff recommends that the City Council receive a report of background information on commercial cannabis tax and provide direction as appropriate.  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61C11-B926-D0ED-396A-249F6D50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945A2-AEAB-DD97-083F-B89670B9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9F2-BFC8-FFE1-CE6B-8D8F92F4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C8372-DC06-478A-C625-B16767CB1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 November 8, 2016, California voters passed Proposition 64, the Adult Use of Marijuana Act (AUMA). 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proposition legalized the use of nonmedicinal cannabis for adults over 21 years old. 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State of California developed state-wide regulations for recreational cannabis, allowing licenses for adult-use businesses effective January 1, 2018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35D21-0B82-1354-1114-A0924441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010C5-30EE-172B-9216-538422A3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2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7F21-F8CC-ABC1-D19B-072553D8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is a Commercial Cannabis Tax?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E55DF-E100-BCB5-EFDC-3AE9CA604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tax imposed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on the purchasers of cannabis and cannabis products from cannabis retailers</a:t>
            </a:r>
            <a:endParaRPr lang="en-US" sz="24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Can be a general (simple majority vote) or special tax (2/3 voter approval)</a:t>
            </a:r>
            <a:endParaRPr lang="en-US" sz="2400" b="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4CB4A-BF5A-940B-885E-CD050DDF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16766-9147-D4B5-B770-C8120884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C874-FBDF-D44D-114C-CE805996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Pinole Municipal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3AF4-B389-FB5C-35FF-62437B149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Pinole Municipal Code prohibits marijuana dispensaries (5.64.030) and commercial marijuana cultivation (5.64.040)</a:t>
            </a:r>
          </a:p>
          <a:p>
            <a:r>
              <a:rPr lang="en-US" sz="2400" dirty="0"/>
              <a:t>Voters could impose a tax on cannabis businesses if the City permitted them to operate amending the municipal code</a:t>
            </a:r>
          </a:p>
          <a:p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37478-4802-2C66-67C9-2FF4E0EA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CE36-232A-FC61-A6A3-2D488AFB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8D7C-9880-C801-D9FC-2069EC66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D6A3-20B0-8BA5-064E-47D76EE1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Type of Tax – General or special; or revenue-sharing agreement</a:t>
            </a:r>
          </a:p>
          <a:p>
            <a:r>
              <a:rPr lang="en-US" sz="2400" dirty="0"/>
              <a:t>Type of Retail – Storefront or non-storefront</a:t>
            </a:r>
          </a:p>
          <a:p>
            <a:r>
              <a:rPr lang="en-US" sz="2400" dirty="0"/>
              <a:t>Selection of Cannabis Retailers – Request for proposals or open application process</a:t>
            </a:r>
          </a:p>
          <a:p>
            <a:r>
              <a:rPr lang="en-US" sz="2400" dirty="0"/>
              <a:t>Tax Rate – Appropriate tax rate to impose on retail cannabis sales</a:t>
            </a:r>
          </a:p>
          <a:p>
            <a:r>
              <a:rPr lang="en-US" sz="2400" dirty="0"/>
              <a:t>Tax Receipts – The amount of revenue generated from cannabis sales</a:t>
            </a:r>
          </a:p>
          <a:p>
            <a:r>
              <a:rPr lang="en-US" sz="2400" dirty="0"/>
              <a:t>Tax receipts as a Percentage of the Revenue Budget – Tax receipts compared total General Fund revenue budget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51E8-1DB7-1ECF-21BF-AEECD93EB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0200B-5897-4CBE-8520-EAD65411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8D7C-9880-C801-D9FC-2069EC66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D6A3-20B0-8BA5-064E-47D76EE1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rates at which retail cannabis sales are taxed at the State and local levels</a:t>
            </a:r>
          </a:p>
          <a:p>
            <a:pPr lvl="1"/>
            <a:r>
              <a:rPr lang="en-US" dirty="0"/>
              <a:t>State imposes a 15% excise tax on gross receipts </a:t>
            </a:r>
          </a:p>
          <a:p>
            <a:pPr lvl="1"/>
            <a:r>
              <a:rPr lang="en-US" dirty="0"/>
              <a:t>Many jurisdictions have been decreasing and suspending their cannabis tax rates</a:t>
            </a:r>
          </a:p>
          <a:p>
            <a:r>
              <a:rPr lang="en-US" sz="2400" dirty="0"/>
              <a:t>There is a fair amount of experience with local commercial cannabis taxes </a:t>
            </a:r>
          </a:p>
          <a:p>
            <a:pPr lvl="1"/>
            <a:r>
              <a:rPr lang="en-US" dirty="0"/>
              <a:t>An estimate for Pinole would have to make certain assumptions about retail business activity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51E8-1DB7-1ECF-21BF-AEECD93EB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0200B-5897-4CBE-8520-EAD65411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0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F1E8-D2D1-2CD9-FF3D-02F63646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Jurisdictions with Commercial Cannabis Taxes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8FA4A-F552-4B36-A003-C7701B8C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22FD6-3BF0-BC20-AF1F-A7FBA1A4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7A381F0-CF35-6925-38A1-022B79705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588081"/>
            <a:ext cx="10302380" cy="4768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51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F1E8-D2D1-2CD9-FF3D-02F63646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Jurisdictions with Commercial Cannabis Taxes </a:t>
            </a:r>
            <a:r>
              <a:rPr lang="en-US" sz="3600" dirty="0"/>
              <a:t>(continued)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8FA4A-F552-4B36-A003-C7701B8C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Background Information on Commercial Cannabis Tax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22FD6-3BF0-BC20-AF1F-A7FBA1A4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4D3-423D-46D9-96F5-A25AE5F41C11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378173-C54C-C637-72D6-30740B4DF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93" y="1823339"/>
            <a:ext cx="10170367" cy="2200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36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423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City of Pinole  Background Information on  Commercial Cannabis Tax </vt:lpstr>
      <vt:lpstr>Staff Recommendation</vt:lpstr>
      <vt:lpstr>Background Information</vt:lpstr>
      <vt:lpstr>What is a Commercial Cannabis Tax? </vt:lpstr>
      <vt:lpstr>Pinole Municipal Code</vt:lpstr>
      <vt:lpstr>Considerations</vt:lpstr>
      <vt:lpstr>Other Considerations</vt:lpstr>
      <vt:lpstr>Jurisdictions with Commercial Cannabis Taxes</vt:lpstr>
      <vt:lpstr>Jurisdictions with Commercial Cannabis Taxes (continued)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Pinole  Background Information on Vacant Parcel Tax</dc:title>
  <dc:creator>Markisha Guillory</dc:creator>
  <cp:lastModifiedBy>Markisha Guillory</cp:lastModifiedBy>
  <cp:revision>10</cp:revision>
  <dcterms:created xsi:type="dcterms:W3CDTF">2023-09-05T17:45:10Z</dcterms:created>
  <dcterms:modified xsi:type="dcterms:W3CDTF">2023-09-05T23:39:47Z</dcterms:modified>
</cp:coreProperties>
</file>